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7"/>
  </p:notesMasterIdLst>
  <p:sldIdLst>
    <p:sldId id="256" r:id="rId2"/>
    <p:sldId id="257" r:id="rId3"/>
    <p:sldId id="259" r:id="rId4"/>
    <p:sldId id="326" r:id="rId5"/>
    <p:sldId id="308" r:id="rId6"/>
    <p:sldId id="258" r:id="rId7"/>
    <p:sldId id="327" r:id="rId8"/>
    <p:sldId id="328" r:id="rId9"/>
    <p:sldId id="329" r:id="rId10"/>
    <p:sldId id="310" r:id="rId11"/>
    <p:sldId id="313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9" r:id="rId21"/>
    <p:sldId id="340" r:id="rId22"/>
    <p:sldId id="338" r:id="rId23"/>
    <p:sldId id="345" r:id="rId24"/>
    <p:sldId id="341" r:id="rId25"/>
    <p:sldId id="34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CC677-078C-4800-AD76-12416A9B4362}">
  <a:tblStyle styleId="{A15CC677-078C-4800-AD76-12416A9B43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978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811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170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313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093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61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499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267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88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43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54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149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659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336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58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47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2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18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085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43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75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cikit-learn.org/stable/modules/clustering.html#clustering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 Science Lab</a:t>
            </a:r>
            <a:br>
              <a:rPr lang="it-IT" dirty="0"/>
            </a:br>
            <a:r>
              <a:rPr lang="it-IT" sz="1600" dirty="0"/>
              <a:t>Virtual B - Fintech</a:t>
            </a:r>
            <a:br>
              <a:rPr lang="it-IT" sz="2000" dirty="0"/>
            </a:br>
            <a:br>
              <a:rPr lang="it-IT" sz="2000" dirty="0"/>
            </a:br>
            <a:br>
              <a:rPr lang="it-IT" sz="2000" dirty="0"/>
            </a:br>
            <a:r>
              <a:rPr lang="it-IT" sz="1400" dirty="0"/>
              <a:t>Daniele Antonio Adduci / Davide Brinati</a:t>
            </a:r>
            <a:endParaRPr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8D72CD-096E-4BD1-8141-F6EEC0A503DA}"/>
              </a:ext>
            </a:extLst>
          </p:cNvPr>
          <p:cNvSpPr txBox="1"/>
          <p:nvPr/>
        </p:nvSpPr>
        <p:spPr>
          <a:xfrm>
            <a:off x="6715125" y="4629150"/>
            <a:ext cx="2314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Academic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 2018/2019</a:t>
            </a:r>
          </a:p>
        </p:txBody>
      </p:sp>
      <p:pic>
        <p:nvPicPr>
          <p:cNvPr id="4" name="Immagine 3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B629C4B8-752A-49DF-8C1D-242A272A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56" y="2581038"/>
            <a:ext cx="1471612" cy="14716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597925" y="3407569"/>
            <a:ext cx="4094400" cy="686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CLUSTERING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0" b="1" i="0" u="none" strike="noStrike" kern="0" cap="none" spc="0" normalizeH="0" baseline="0" noProof="0" dirty="0">
                <a:ln>
                  <a:noFill/>
                </a:ln>
                <a:solidFill>
                  <a:srgbClr val="3F5378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3F5378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928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APPROCCIO METODOLOGICO</a:t>
            </a:r>
            <a:r>
              <a:rPr lang="en" dirty="0"/>
              <a:t> 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Развернутая стрелка 6">
            <a:extLst>
              <a:ext uri="{FF2B5EF4-FFF2-40B4-BE49-F238E27FC236}">
                <a16:creationId xmlns:a16="http://schemas.microsoft.com/office/drawing/2014/main" id="{686110D3-4E1F-4B1E-8567-B4F7C600387E}"/>
              </a:ext>
            </a:extLst>
          </p:cNvPr>
          <p:cNvSpPr/>
          <p:nvPr/>
        </p:nvSpPr>
        <p:spPr>
          <a:xfrm>
            <a:off x="440862" y="1682905"/>
            <a:ext cx="2999111" cy="1524951"/>
          </a:xfrm>
          <a:prstGeom prst="utur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a typeface="Karla" pitchFamily="2" charset="0"/>
            </a:endParaRPr>
          </a:p>
        </p:txBody>
      </p:sp>
      <p:sp>
        <p:nvSpPr>
          <p:cNvPr id="13" name="Развернутая стрелка 7">
            <a:extLst>
              <a:ext uri="{FF2B5EF4-FFF2-40B4-BE49-F238E27FC236}">
                <a16:creationId xmlns:a16="http://schemas.microsoft.com/office/drawing/2014/main" id="{B2657BA2-14EE-430D-AA38-5BAC9A0AF329}"/>
              </a:ext>
            </a:extLst>
          </p:cNvPr>
          <p:cNvSpPr/>
          <p:nvPr/>
        </p:nvSpPr>
        <p:spPr>
          <a:xfrm flipV="1">
            <a:off x="2880352" y="2854130"/>
            <a:ext cx="2999111" cy="1524951"/>
          </a:xfrm>
          <a:prstGeom prst="utur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a typeface="Karla" pitchFamily="2" charset="0"/>
            </a:endParaRPr>
          </a:p>
        </p:txBody>
      </p:sp>
      <p:sp>
        <p:nvSpPr>
          <p:cNvPr id="14" name="Развернутая стрелка 8">
            <a:extLst>
              <a:ext uri="{FF2B5EF4-FFF2-40B4-BE49-F238E27FC236}">
                <a16:creationId xmlns:a16="http://schemas.microsoft.com/office/drawing/2014/main" id="{DA13F26B-671F-4D6F-A4AB-7F69BE2632AC}"/>
              </a:ext>
            </a:extLst>
          </p:cNvPr>
          <p:cNvSpPr/>
          <p:nvPr/>
        </p:nvSpPr>
        <p:spPr>
          <a:xfrm>
            <a:off x="5269832" y="1497984"/>
            <a:ext cx="2999111" cy="1524951"/>
          </a:xfrm>
          <a:prstGeom prst="utur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ea typeface="Karla" pitchFamily="2" charset="0"/>
            </a:endParaRP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C98E4334-DD27-4872-89CF-5C101185DA30}"/>
              </a:ext>
            </a:extLst>
          </p:cNvPr>
          <p:cNvSpPr txBox="1">
            <a:spLocks/>
          </p:cNvSpPr>
          <p:nvPr/>
        </p:nvSpPr>
        <p:spPr>
          <a:xfrm>
            <a:off x="819329" y="3302262"/>
            <a:ext cx="2001137" cy="44198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kern="0" spc="100" dirty="0">
                <a:latin typeface="Karla"/>
                <a:ea typeface="Karla" pitchFamily="2" charset="0"/>
                <a:cs typeface="Poppins" panose="02000000000000000000" pitchFamily="2" charset="0"/>
              </a:rPr>
              <a:t>VARIABLES SELECTION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7CE870AD-F354-496F-B561-79B02F9F20FE}"/>
              </a:ext>
            </a:extLst>
          </p:cNvPr>
          <p:cNvSpPr txBox="1">
            <a:spLocks/>
          </p:cNvSpPr>
          <p:nvPr/>
        </p:nvSpPr>
        <p:spPr>
          <a:xfrm>
            <a:off x="3323778" y="1925804"/>
            <a:ext cx="2001137" cy="500507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CLUSTERING ALGORITHMS</a:t>
            </a:r>
          </a:p>
        </p:txBody>
      </p:sp>
      <p:sp>
        <p:nvSpPr>
          <p:cNvPr id="17" name="Овал 21">
            <a:extLst>
              <a:ext uri="{FF2B5EF4-FFF2-40B4-BE49-F238E27FC236}">
                <a16:creationId xmlns:a16="http://schemas.microsoft.com/office/drawing/2014/main" id="{1228CE3C-9883-4D90-872A-9759E627D819}"/>
              </a:ext>
            </a:extLst>
          </p:cNvPr>
          <p:cNvSpPr/>
          <p:nvPr/>
        </p:nvSpPr>
        <p:spPr>
          <a:xfrm>
            <a:off x="1540928" y="1585731"/>
            <a:ext cx="539219" cy="539219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a typeface="Karla" pitchFamily="2" charset="0"/>
            </a:endParaRPr>
          </a:p>
        </p:txBody>
      </p:sp>
      <p:sp>
        <p:nvSpPr>
          <p:cNvPr id="18" name="Прямоугольник 22">
            <a:extLst>
              <a:ext uri="{FF2B5EF4-FFF2-40B4-BE49-F238E27FC236}">
                <a16:creationId xmlns:a16="http://schemas.microsoft.com/office/drawing/2014/main" id="{EDCA7CFF-25A4-49B9-984F-6C4A51A7D140}"/>
              </a:ext>
            </a:extLst>
          </p:cNvPr>
          <p:cNvSpPr/>
          <p:nvPr/>
        </p:nvSpPr>
        <p:spPr>
          <a:xfrm>
            <a:off x="1633122" y="1640861"/>
            <a:ext cx="3626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>
                <a:solidFill>
                  <a:schemeClr val="bg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01</a:t>
            </a:r>
          </a:p>
        </p:txBody>
      </p:sp>
      <p:sp>
        <p:nvSpPr>
          <p:cNvPr id="19" name="Овал 23">
            <a:extLst>
              <a:ext uri="{FF2B5EF4-FFF2-40B4-BE49-F238E27FC236}">
                <a16:creationId xmlns:a16="http://schemas.microsoft.com/office/drawing/2014/main" id="{3E6C94D0-19C8-4096-88B6-834ACC3837BA}"/>
              </a:ext>
            </a:extLst>
          </p:cNvPr>
          <p:cNvSpPr/>
          <p:nvPr/>
        </p:nvSpPr>
        <p:spPr>
          <a:xfrm>
            <a:off x="4016641" y="3887028"/>
            <a:ext cx="539219" cy="539219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a typeface="Karla" pitchFamily="2" charset="0"/>
            </a:endParaRPr>
          </a:p>
        </p:txBody>
      </p:sp>
      <p:sp>
        <p:nvSpPr>
          <p:cNvPr id="20" name="Прямоугольник 24">
            <a:extLst>
              <a:ext uri="{FF2B5EF4-FFF2-40B4-BE49-F238E27FC236}">
                <a16:creationId xmlns:a16="http://schemas.microsoft.com/office/drawing/2014/main" id="{BC035F52-541E-4981-9B15-9F1731738A1F}"/>
              </a:ext>
            </a:extLst>
          </p:cNvPr>
          <p:cNvSpPr/>
          <p:nvPr/>
        </p:nvSpPr>
        <p:spPr>
          <a:xfrm>
            <a:off x="4074361" y="3930126"/>
            <a:ext cx="4074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>
                <a:solidFill>
                  <a:schemeClr val="bg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02</a:t>
            </a:r>
          </a:p>
        </p:txBody>
      </p:sp>
      <p:sp>
        <p:nvSpPr>
          <p:cNvPr id="21" name="Овал 25">
            <a:extLst>
              <a:ext uri="{FF2B5EF4-FFF2-40B4-BE49-F238E27FC236}">
                <a16:creationId xmlns:a16="http://schemas.microsoft.com/office/drawing/2014/main" id="{481DBEE2-E267-4CE2-83A8-A07BE17A3A5C}"/>
              </a:ext>
            </a:extLst>
          </p:cNvPr>
          <p:cNvSpPr/>
          <p:nvPr/>
        </p:nvSpPr>
        <p:spPr>
          <a:xfrm>
            <a:off x="6486013" y="1419837"/>
            <a:ext cx="539219" cy="539219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a typeface="Karla" pitchFamily="2" charset="0"/>
            </a:endParaRPr>
          </a:p>
        </p:txBody>
      </p:sp>
      <p:sp>
        <p:nvSpPr>
          <p:cNvPr id="22" name="Прямоугольник 26">
            <a:extLst>
              <a:ext uri="{FF2B5EF4-FFF2-40B4-BE49-F238E27FC236}">
                <a16:creationId xmlns:a16="http://schemas.microsoft.com/office/drawing/2014/main" id="{04EE9646-76DE-440B-8974-CE995135E3F9}"/>
              </a:ext>
            </a:extLst>
          </p:cNvPr>
          <p:cNvSpPr/>
          <p:nvPr/>
        </p:nvSpPr>
        <p:spPr>
          <a:xfrm>
            <a:off x="6554162" y="1462935"/>
            <a:ext cx="41068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>
                <a:solidFill>
                  <a:schemeClr val="bg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03</a:t>
            </a:r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EC816C06-20FD-4949-9DCA-B587DC4ED200}"/>
              </a:ext>
            </a:extLst>
          </p:cNvPr>
          <p:cNvSpPr txBox="1">
            <a:spLocks/>
          </p:cNvSpPr>
          <p:nvPr/>
        </p:nvSpPr>
        <p:spPr>
          <a:xfrm>
            <a:off x="5882417" y="3096967"/>
            <a:ext cx="1832431" cy="500507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EVALUATION AND CLUSTERS INTERPRETATION</a:t>
            </a:r>
          </a:p>
        </p:txBody>
      </p:sp>
      <p:grpSp>
        <p:nvGrpSpPr>
          <p:cNvPr id="28" name="Google Shape;697;p37">
            <a:extLst>
              <a:ext uri="{FF2B5EF4-FFF2-40B4-BE49-F238E27FC236}">
                <a16:creationId xmlns:a16="http://schemas.microsoft.com/office/drawing/2014/main" id="{A5B25028-EEF8-4EE7-8FA8-635ECD7F97A4}"/>
              </a:ext>
            </a:extLst>
          </p:cNvPr>
          <p:cNvGrpSpPr/>
          <p:nvPr/>
        </p:nvGrpSpPr>
        <p:grpSpPr>
          <a:xfrm>
            <a:off x="4082667" y="2590841"/>
            <a:ext cx="392063" cy="291505"/>
            <a:chOff x="5247525" y="3007275"/>
            <a:chExt cx="517575" cy="384825"/>
          </a:xfrm>
        </p:grpSpPr>
        <p:sp>
          <p:nvSpPr>
            <p:cNvPr id="29" name="Google Shape;698;p37">
              <a:extLst>
                <a:ext uri="{FF2B5EF4-FFF2-40B4-BE49-F238E27FC236}">
                  <a16:creationId xmlns:a16="http://schemas.microsoft.com/office/drawing/2014/main" id="{41635B41-AA44-4EA3-93CA-FFD7FF7D2CD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Google Shape;699;p37">
              <a:extLst>
                <a:ext uri="{FF2B5EF4-FFF2-40B4-BE49-F238E27FC236}">
                  <a16:creationId xmlns:a16="http://schemas.microsoft.com/office/drawing/2014/main" id="{2A762546-52DA-47ED-A2B5-25C699A8044C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Google Shape;700;p37">
            <a:extLst>
              <a:ext uri="{FF2B5EF4-FFF2-40B4-BE49-F238E27FC236}">
                <a16:creationId xmlns:a16="http://schemas.microsoft.com/office/drawing/2014/main" id="{5A259165-B754-4032-AF33-32B91F8D5AEC}"/>
              </a:ext>
            </a:extLst>
          </p:cNvPr>
          <p:cNvGrpSpPr/>
          <p:nvPr/>
        </p:nvGrpSpPr>
        <p:grpSpPr>
          <a:xfrm>
            <a:off x="1656026" y="2656101"/>
            <a:ext cx="339696" cy="330029"/>
            <a:chOff x="3951850" y="2985350"/>
            <a:chExt cx="407950" cy="416500"/>
          </a:xfrm>
        </p:grpSpPr>
        <p:sp>
          <p:nvSpPr>
            <p:cNvPr id="32" name="Google Shape;701;p37">
              <a:extLst>
                <a:ext uri="{FF2B5EF4-FFF2-40B4-BE49-F238E27FC236}">
                  <a16:creationId xmlns:a16="http://schemas.microsoft.com/office/drawing/2014/main" id="{85222034-E734-4CEA-9968-C525F130F2EE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02;p37">
              <a:extLst>
                <a:ext uri="{FF2B5EF4-FFF2-40B4-BE49-F238E27FC236}">
                  <a16:creationId xmlns:a16="http://schemas.microsoft.com/office/drawing/2014/main" id="{30DC0AF5-95F2-4A08-B370-D62563EA827F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03;p37">
              <a:extLst>
                <a:ext uri="{FF2B5EF4-FFF2-40B4-BE49-F238E27FC236}">
                  <a16:creationId xmlns:a16="http://schemas.microsoft.com/office/drawing/2014/main" id="{4D2FBB86-E374-407C-B2C7-4111C4255D05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04;p37">
              <a:extLst>
                <a:ext uri="{FF2B5EF4-FFF2-40B4-BE49-F238E27FC236}">
                  <a16:creationId xmlns:a16="http://schemas.microsoft.com/office/drawing/2014/main" id="{3E3CBC3D-60C2-44E7-9504-76E8719E8354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744;p37">
            <a:extLst>
              <a:ext uri="{FF2B5EF4-FFF2-40B4-BE49-F238E27FC236}">
                <a16:creationId xmlns:a16="http://schemas.microsoft.com/office/drawing/2014/main" id="{65EF4D1E-DCE5-4E95-92EB-695C7A1B35A7}"/>
              </a:ext>
            </a:extLst>
          </p:cNvPr>
          <p:cNvGrpSpPr/>
          <p:nvPr/>
        </p:nvGrpSpPr>
        <p:grpSpPr>
          <a:xfrm>
            <a:off x="6579309" y="2565081"/>
            <a:ext cx="318264" cy="282756"/>
            <a:chOff x="5292575" y="3681900"/>
            <a:chExt cx="420150" cy="373275"/>
          </a:xfrm>
        </p:grpSpPr>
        <p:sp>
          <p:nvSpPr>
            <p:cNvPr id="37" name="Google Shape;745;p37">
              <a:extLst>
                <a:ext uri="{FF2B5EF4-FFF2-40B4-BE49-F238E27FC236}">
                  <a16:creationId xmlns:a16="http://schemas.microsoft.com/office/drawing/2014/main" id="{EA7C7853-8D9D-4FE1-BBD2-F928FEFD5EDB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46;p37">
              <a:extLst>
                <a:ext uri="{FF2B5EF4-FFF2-40B4-BE49-F238E27FC236}">
                  <a16:creationId xmlns:a16="http://schemas.microsoft.com/office/drawing/2014/main" id="{5B52B083-89C5-4D58-A834-7677FA13C3D5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47;p37">
              <a:extLst>
                <a:ext uri="{FF2B5EF4-FFF2-40B4-BE49-F238E27FC236}">
                  <a16:creationId xmlns:a16="http://schemas.microsoft.com/office/drawing/2014/main" id="{6DC73A0F-9181-4574-AFB8-71108700AB0D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48;p37">
              <a:extLst>
                <a:ext uri="{FF2B5EF4-FFF2-40B4-BE49-F238E27FC236}">
                  <a16:creationId xmlns:a16="http://schemas.microsoft.com/office/drawing/2014/main" id="{62DB17B0-9A44-4DC3-81AC-E550494438A3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49;p37">
              <a:extLst>
                <a:ext uri="{FF2B5EF4-FFF2-40B4-BE49-F238E27FC236}">
                  <a16:creationId xmlns:a16="http://schemas.microsoft.com/office/drawing/2014/main" id="{B4662847-2275-4C90-BB5D-9CE2DB085009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0;p37">
              <a:extLst>
                <a:ext uri="{FF2B5EF4-FFF2-40B4-BE49-F238E27FC236}">
                  <a16:creationId xmlns:a16="http://schemas.microsoft.com/office/drawing/2014/main" id="{A1AFE27C-EDFB-4C37-BC8F-8046BC9D1B52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1;p37">
              <a:extLst>
                <a:ext uri="{FF2B5EF4-FFF2-40B4-BE49-F238E27FC236}">
                  <a16:creationId xmlns:a16="http://schemas.microsoft.com/office/drawing/2014/main" id="{01F6C4AE-1BEA-4AD1-8B37-07CC94EC982F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EA607E-61A7-4573-AD1B-6B86C8731662}"/>
              </a:ext>
            </a:extLst>
          </p:cNvPr>
          <p:cNvSpPr txBox="1"/>
          <p:nvPr/>
        </p:nvSpPr>
        <p:spPr>
          <a:xfrm>
            <a:off x="177009" y="4044750"/>
            <a:ext cx="1953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Il linguaggio di programmazione utilizzato per l’analisi è </a:t>
            </a:r>
            <a:r>
              <a:rPr lang="it-IT" sz="1000" b="1" dirty="0"/>
              <a:t>Python</a:t>
            </a:r>
            <a:r>
              <a:rPr lang="it-IT" sz="1000" dirty="0"/>
              <a:t>, con le librerie </a:t>
            </a:r>
            <a:r>
              <a:rPr lang="it-IT" sz="1000" b="1" dirty="0" err="1"/>
              <a:t>pandas</a:t>
            </a:r>
            <a:r>
              <a:rPr lang="it-IT" sz="1000" dirty="0"/>
              <a:t>, </a:t>
            </a:r>
            <a:r>
              <a:rPr lang="it-IT" sz="1000" b="1" dirty="0" err="1"/>
              <a:t>numpy</a:t>
            </a:r>
            <a:r>
              <a:rPr lang="it-IT" sz="1000" dirty="0"/>
              <a:t>, </a:t>
            </a:r>
            <a:r>
              <a:rPr lang="it-IT" sz="1000" b="1" dirty="0" err="1"/>
              <a:t>scipy</a:t>
            </a:r>
            <a:r>
              <a:rPr lang="it-IT" sz="1000" dirty="0"/>
              <a:t>, </a:t>
            </a:r>
            <a:r>
              <a:rPr lang="it-IT" sz="1000" b="1" dirty="0" err="1"/>
              <a:t>matplotlib</a:t>
            </a:r>
            <a:r>
              <a:rPr lang="it-IT" sz="1000" dirty="0"/>
              <a:t>, </a:t>
            </a:r>
            <a:r>
              <a:rPr lang="it-IT" sz="1000" b="1" dirty="0" err="1"/>
              <a:t>seaborn</a:t>
            </a:r>
            <a:r>
              <a:rPr lang="it-IT" sz="1000" b="1" dirty="0"/>
              <a:t> </a:t>
            </a:r>
            <a:r>
              <a:rPr lang="it-IT" sz="1000" dirty="0"/>
              <a:t>e </a:t>
            </a:r>
            <a:r>
              <a:rPr lang="it-IT" sz="1000" b="1" dirty="0" err="1"/>
              <a:t>scikit-learn</a:t>
            </a:r>
            <a:r>
              <a:rPr lang="it-IT" sz="1000" dirty="0"/>
              <a:t>.</a:t>
            </a:r>
            <a:endParaRPr lang="it-IT" sz="10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67EDB95-8B7E-4FC9-B680-640B5AAB0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809" y="4583980"/>
            <a:ext cx="622547" cy="367413"/>
          </a:xfrm>
          <a:prstGeom prst="rect">
            <a:avLst/>
          </a:prstGeom>
        </p:spPr>
      </p:pic>
      <p:pic>
        <p:nvPicPr>
          <p:cNvPr id="10" name="Immagine 9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E5081126-D560-4520-AA95-6CD72E262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17" y="4649100"/>
            <a:ext cx="797305" cy="3156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40168F3-3FAE-4EA5-8653-D0B380B93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051" y="4740529"/>
            <a:ext cx="528637" cy="21003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BBEBB95-1BF7-444B-98AD-5DF1EDBE3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345" y="4741573"/>
            <a:ext cx="719751" cy="172432"/>
          </a:xfrm>
          <a:prstGeom prst="rect">
            <a:avLst/>
          </a:prstGeom>
        </p:spPr>
      </p:pic>
      <p:pic>
        <p:nvPicPr>
          <p:cNvPr id="224" name="Immagine 223">
            <a:extLst>
              <a:ext uri="{FF2B5EF4-FFF2-40B4-BE49-F238E27FC236}">
                <a16:creationId xmlns:a16="http://schemas.microsoft.com/office/drawing/2014/main" id="{F4D3D894-A1FB-489F-9BF5-F27EC0EB6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353" y="4437842"/>
            <a:ext cx="1402410" cy="5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0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APPROCCIO METODOLOGICO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FF4B7F-E297-4F45-A5AB-CFDEE14268AB}"/>
              </a:ext>
            </a:extLst>
          </p:cNvPr>
          <p:cNvSpPr txBox="1"/>
          <p:nvPr/>
        </p:nvSpPr>
        <p:spPr>
          <a:xfrm>
            <a:off x="594924" y="1435894"/>
            <a:ext cx="792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SELEZIONE DELLE VARIABILI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29BFCB-1CB8-4497-BB38-FC2C34F5C3CB}"/>
              </a:ext>
            </a:extLst>
          </p:cNvPr>
          <p:cNvSpPr txBox="1"/>
          <p:nvPr/>
        </p:nvSpPr>
        <p:spPr>
          <a:xfrm>
            <a:off x="340042" y="2058378"/>
            <a:ext cx="33675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1° Set di Variabili: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it-IT" sz="1800" i="1" dirty="0" err="1"/>
              <a:t>BondInvestments</a:t>
            </a:r>
            <a:endParaRPr lang="it-IT" sz="1800" i="1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it-IT" sz="1800" i="1" dirty="0" err="1"/>
              <a:t>EquityInvestments</a:t>
            </a:r>
            <a:endParaRPr lang="it-IT" sz="1800" i="1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it-IT" sz="1800" i="1" dirty="0" err="1"/>
              <a:t>MoneyMarketInvestments</a:t>
            </a:r>
            <a:endParaRPr lang="it-IT" sz="1800" i="1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it-IT" sz="1800" i="1" dirty="0" err="1"/>
              <a:t>ProtectionNeed</a:t>
            </a:r>
            <a:endParaRPr lang="it-IT" sz="1800" i="1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it-IT" sz="1800" i="1" dirty="0" err="1"/>
              <a:t>IncomeNeed</a:t>
            </a:r>
            <a:endParaRPr lang="it-IT" sz="1800" i="1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it-IT" sz="1800" i="1" dirty="0" err="1"/>
              <a:t>PensionNeed</a:t>
            </a:r>
            <a:endParaRPr lang="it-IT" sz="1800" i="1" dirty="0"/>
          </a:p>
          <a:p>
            <a:pPr lvl="8"/>
            <a:endParaRPr lang="it-IT" sz="1800" i="1" dirty="0"/>
          </a:p>
          <a:p>
            <a:pPr lvl="8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Segmentazione secondo investimenti/bisogni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A2D03BC-40B3-41A6-A172-B471A8B62ADE}"/>
              </a:ext>
            </a:extLst>
          </p:cNvPr>
          <p:cNvSpPr txBox="1"/>
          <p:nvPr/>
        </p:nvSpPr>
        <p:spPr>
          <a:xfrm>
            <a:off x="4622893" y="2058378"/>
            <a:ext cx="3367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2° Set di Variabili: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it-IT" sz="1800" i="1" dirty="0" err="1"/>
              <a:t>EquityInvestments</a:t>
            </a:r>
            <a:endParaRPr lang="it-IT" sz="1800" i="1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it-IT" sz="1800" i="1" dirty="0" err="1"/>
              <a:t>RiskPropension</a:t>
            </a:r>
            <a:endParaRPr lang="it-IT" sz="1800" i="1" dirty="0"/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it-IT" sz="1800" i="1" dirty="0" err="1"/>
              <a:t>ClientPotentialIndex</a:t>
            </a:r>
            <a:endParaRPr lang="it-IT" sz="1800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F7630F-C519-44BB-9CE4-A7C22C58AEC8}"/>
              </a:ext>
            </a:extLst>
          </p:cNvPr>
          <p:cNvSpPr txBox="1"/>
          <p:nvPr/>
        </p:nvSpPr>
        <p:spPr>
          <a:xfrm>
            <a:off x="4857750" y="4227705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Segmentazione secondo la «profittabilità» del cliente</a:t>
            </a:r>
          </a:p>
        </p:txBody>
      </p:sp>
      <p:sp>
        <p:nvSpPr>
          <p:cNvPr id="12" name="Google Shape;238;p16">
            <a:extLst>
              <a:ext uri="{FF2B5EF4-FFF2-40B4-BE49-F238E27FC236}">
                <a16:creationId xmlns:a16="http://schemas.microsoft.com/office/drawing/2014/main" id="{5D8DB12D-B82C-4071-ACA4-99C37A41BE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76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58E7D2C-4E40-4C96-AE17-7B23DB40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14" y="586838"/>
            <a:ext cx="4456460" cy="44731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878DF8-09DD-4E91-9710-77350BB2F9CF}"/>
              </a:ext>
            </a:extLst>
          </p:cNvPr>
          <p:cNvSpPr txBox="1"/>
          <p:nvPr/>
        </p:nvSpPr>
        <p:spPr>
          <a:xfrm>
            <a:off x="-135731" y="2561827"/>
            <a:ext cx="192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Pairplot</a:t>
            </a:r>
            <a:r>
              <a:rPr lang="it-IT" dirty="0"/>
              <a:t> del set di variabili scelto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E65241-CA0D-4193-8D19-FA92D517ECE3}"/>
              </a:ext>
            </a:extLst>
          </p:cNvPr>
          <p:cNvSpPr txBox="1"/>
          <p:nvPr/>
        </p:nvSpPr>
        <p:spPr>
          <a:xfrm>
            <a:off x="6653593" y="3468518"/>
            <a:ext cx="19288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 si notano particolari correlazioni fra le variabili scelte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41F6E7E-C328-471D-8481-3B170241E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35" y="591785"/>
            <a:ext cx="2972066" cy="260860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8D1D89-75E7-45CF-B63D-64B017A2FC07}"/>
              </a:ext>
            </a:extLst>
          </p:cNvPr>
          <p:cNvSpPr txBox="1"/>
          <p:nvPr/>
        </p:nvSpPr>
        <p:spPr>
          <a:xfrm>
            <a:off x="2582465" y="34508"/>
            <a:ext cx="397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 dirty="0">
                <a:solidFill>
                  <a:srgbClr val="FF9800"/>
                </a:solidFill>
              </a:rPr>
              <a:t>Investimenti - Bisogni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59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APPROCCIO METODOLOGICO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FF4B7F-E297-4F45-A5AB-CFDEE14268AB}"/>
              </a:ext>
            </a:extLst>
          </p:cNvPr>
          <p:cNvSpPr txBox="1"/>
          <p:nvPr/>
        </p:nvSpPr>
        <p:spPr>
          <a:xfrm>
            <a:off x="594924" y="1378742"/>
            <a:ext cx="792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ALGORITMO DI CLUSTERING - KMEANS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EDFC68-0A83-45DC-8712-0D7EF7C76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7119"/>
            <a:ext cx="4631531" cy="28804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D3EA87-2EE4-40B1-8D45-F21E3A783763}"/>
              </a:ext>
            </a:extLst>
          </p:cNvPr>
          <p:cNvSpPr txBox="1"/>
          <p:nvPr/>
        </p:nvSpPr>
        <p:spPr>
          <a:xfrm>
            <a:off x="5086347" y="1785929"/>
            <a:ext cx="35790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Numero di cluster: 4</a:t>
            </a:r>
          </a:p>
          <a:p>
            <a:endParaRPr lang="it-IT" dirty="0"/>
          </a:p>
          <a:p>
            <a:r>
              <a:rPr lang="it-IT" dirty="0"/>
              <a:t>Inizializzazione con due </a:t>
            </a:r>
            <a:r>
              <a:rPr lang="it-IT" dirty="0" err="1"/>
              <a:t>seed</a:t>
            </a:r>
            <a:r>
              <a:rPr lang="it-IT" dirty="0"/>
              <a:t> differenti </a:t>
            </a:r>
            <a:r>
              <a:rPr lang="it-IT" dirty="0">
                <a:sym typeface="Wingdings" panose="05000000000000000000" pitchFamily="2" charset="2"/>
              </a:rPr>
              <a:t> stessi </a:t>
            </a:r>
            <a:r>
              <a:rPr lang="it-IT" dirty="0" err="1">
                <a:sym typeface="Wingdings" panose="05000000000000000000" pitchFamily="2" charset="2"/>
              </a:rPr>
              <a:t>centroidi</a:t>
            </a:r>
            <a:r>
              <a:rPr lang="it-IT" dirty="0">
                <a:sym typeface="Wingdings" panose="05000000000000000000" pitchFamily="2" charset="2"/>
              </a:rPr>
              <a:t> (alla quarta cifra decimale) </a:t>
            </a:r>
          </a:p>
          <a:p>
            <a:endParaRPr lang="it-IT" dirty="0">
              <a:sym typeface="Wingdings" panose="05000000000000000000" pitchFamily="2" charset="2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11EC23A4-A111-4DF2-90A4-EC8E598B4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88933"/>
              </p:ext>
            </p:extLst>
          </p:nvPr>
        </p:nvGraphicFramePr>
        <p:xfrm>
          <a:off x="4686300" y="2750344"/>
          <a:ext cx="4362456" cy="170291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45307">
                  <a:extLst>
                    <a:ext uri="{9D8B030D-6E8A-4147-A177-3AD203B41FA5}">
                      <a16:colId xmlns:a16="http://schemas.microsoft.com/office/drawing/2014/main" val="4028028124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434553941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838409160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647761829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273767644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834810118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614022503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315490273"/>
                    </a:ext>
                  </a:extLst>
                </a:gridCol>
              </a:tblGrid>
              <a:tr h="367296">
                <a:tc>
                  <a:txBody>
                    <a:bodyPr/>
                    <a:lstStyle/>
                    <a:p>
                      <a:r>
                        <a:rPr lang="it-IT" sz="8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BondIn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EquityInv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MMInv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ProtectNeed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IncomeNeed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PensionNeed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Count</a:t>
                      </a:r>
                      <a:endParaRPr lang="it-IT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2663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0.7213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0.1304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15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0.0492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61440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02384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169871"/>
                  </a:ext>
                </a:extLst>
              </a:tr>
            </a:tbl>
          </a:graphicData>
        </a:graphic>
      </p:graphicFrame>
      <p:sp>
        <p:nvSpPr>
          <p:cNvPr id="12" name="Google Shape;262;p17">
            <a:extLst>
              <a:ext uri="{FF2B5EF4-FFF2-40B4-BE49-F238E27FC236}">
                <a16:creationId xmlns:a16="http://schemas.microsoft.com/office/drawing/2014/main" id="{7915669F-A873-4AEC-9711-0887BB7F58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3754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93166875-095C-46F7-AB37-1D1403D6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702469"/>
            <a:ext cx="2302669" cy="2051999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1A425DE-F8D9-4FCC-864E-BB7FD49B4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812" y="702469"/>
            <a:ext cx="2302669" cy="2051999"/>
          </a:xfrm>
          <a:prstGeom prst="rect">
            <a:avLst/>
          </a:prstGeom>
        </p:spPr>
      </p:pic>
      <p:pic>
        <p:nvPicPr>
          <p:cNvPr id="14" name="Immagine 1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059BE9F-655C-4C96-8853-E7ABBA482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537" y="702469"/>
            <a:ext cx="2302669" cy="2051999"/>
          </a:xfrm>
          <a:prstGeom prst="rect">
            <a:avLst/>
          </a:prstGeom>
        </p:spPr>
      </p:pic>
      <p:pic>
        <p:nvPicPr>
          <p:cNvPr id="16" name="Immagine 1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1CEAA8D-695A-4163-90D5-84EA92B6D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2" y="2831306"/>
            <a:ext cx="2302669" cy="2051999"/>
          </a:xfrm>
          <a:prstGeom prst="rect">
            <a:avLst/>
          </a:prstGeom>
        </p:spPr>
      </p:pic>
      <p:pic>
        <p:nvPicPr>
          <p:cNvPr id="18" name="Immagine 1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2977B59-4ECB-4F4D-8343-083778F75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812" y="2888456"/>
            <a:ext cx="2302669" cy="2051999"/>
          </a:xfrm>
          <a:prstGeom prst="rect">
            <a:avLst/>
          </a:prstGeom>
        </p:spPr>
      </p:pic>
      <p:pic>
        <p:nvPicPr>
          <p:cNvPr id="20" name="Immagine 1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E82E17A-4A45-4C95-96BE-1ED5B9EB1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537" y="2888456"/>
            <a:ext cx="2302669" cy="205199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163C01A-5DBF-4D56-A6D2-44EF6F8EC17B}"/>
              </a:ext>
            </a:extLst>
          </p:cNvPr>
          <p:cNvSpPr txBox="1"/>
          <p:nvPr/>
        </p:nvSpPr>
        <p:spPr>
          <a:xfrm>
            <a:off x="2194321" y="167563"/>
            <a:ext cx="573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/>
              <a:t>Risultati e valutazioni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31B94E5-564E-4FE4-9648-A1D9DA1E7602}"/>
              </a:ext>
            </a:extLst>
          </p:cNvPr>
          <p:cNvSpPr txBox="1"/>
          <p:nvPr/>
        </p:nvSpPr>
        <p:spPr>
          <a:xfrm>
            <a:off x="7508081" y="850106"/>
            <a:ext cx="1516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Distribuzione delle variabili nei diversi cluster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94A7E3D-F298-4159-ABB6-045E9A29669C}"/>
              </a:ext>
            </a:extLst>
          </p:cNvPr>
          <p:cNvSpPr txBox="1"/>
          <p:nvPr/>
        </p:nvSpPr>
        <p:spPr>
          <a:xfrm>
            <a:off x="7658100" y="2888456"/>
            <a:ext cx="1366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Silhouette </a:t>
            </a:r>
            <a:r>
              <a:rPr lang="it-IT" dirty="0" err="1"/>
              <a:t>coefficient</a:t>
            </a:r>
            <a:r>
              <a:rPr lang="it-IT" dirty="0"/>
              <a:t>: 0.3073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441E614-B90D-4302-846B-FD015FEFD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5844" y="1272339"/>
            <a:ext cx="348354" cy="74531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3545A4F-FF02-45CA-823B-C0E250886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1902" y="3569021"/>
            <a:ext cx="282435" cy="60427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0F1F741-13E7-4823-BBB4-D4A4B0277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4104" y="3468198"/>
            <a:ext cx="382350" cy="81805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5034E2B-CF8F-4118-B2C5-EBC78405B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908" y="1408566"/>
            <a:ext cx="345245" cy="73866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DB9A7FE-D90D-4BA6-890E-7AAE7A59D0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699" y="1397962"/>
            <a:ext cx="289638" cy="6196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66A9A104-30CC-411D-B572-F44E8C80C3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764" y="3569021"/>
            <a:ext cx="282435" cy="604279"/>
          </a:xfrm>
          <a:prstGeom prst="rect">
            <a:avLst/>
          </a:prstGeom>
        </p:spPr>
      </p:pic>
      <p:sp>
        <p:nvSpPr>
          <p:cNvPr id="25" name="Google Shape;262;p17">
            <a:extLst>
              <a:ext uri="{FF2B5EF4-FFF2-40B4-BE49-F238E27FC236}">
                <a16:creationId xmlns:a16="http://schemas.microsoft.com/office/drawing/2014/main" id="{BE13FB92-69F1-492F-B809-A20B0AA779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8053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INTERPRETAZIONE</a:t>
            </a:r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335E5B-0BC5-4AB4-9E24-B60869AF1BE8}"/>
              </a:ext>
            </a:extLst>
          </p:cNvPr>
          <p:cNvSpPr txBox="1"/>
          <p:nvPr/>
        </p:nvSpPr>
        <p:spPr>
          <a:xfrm>
            <a:off x="199912" y="1906422"/>
            <a:ext cx="8139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0</a:t>
            </a:r>
            <a:r>
              <a:rPr lang="it-IT" sz="2000" dirty="0"/>
              <a:t>:	Investitori cauti</a:t>
            </a:r>
          </a:p>
          <a:p>
            <a:endParaRPr lang="it-IT" sz="2000" dirty="0"/>
          </a:p>
          <a:p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1</a:t>
            </a:r>
            <a:r>
              <a:rPr lang="it-IT" sz="2000" dirty="0"/>
              <a:t>:	Investitori «audaci»</a:t>
            </a:r>
          </a:p>
          <a:p>
            <a:endParaRPr lang="it-IT" sz="2000" dirty="0"/>
          </a:p>
          <a:p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2</a:t>
            </a:r>
            <a:r>
              <a:rPr lang="it-IT" sz="2000" dirty="0"/>
              <a:t>:	Investitori interessati ad altri investimenti</a:t>
            </a:r>
          </a:p>
          <a:p>
            <a:endParaRPr lang="it-IT" sz="2000" dirty="0"/>
          </a:p>
          <a:p>
            <a:r>
              <a:rPr lang="it-IT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3</a:t>
            </a:r>
            <a:r>
              <a:rPr lang="it-IT" sz="2000" dirty="0"/>
              <a:t>: 	Investitori cauti ma con la volontà di monetizzare a 		breve termine</a:t>
            </a:r>
          </a:p>
        </p:txBody>
      </p:sp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2BCA180A-ACF0-4A9A-A1B3-66AD75C4A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79475"/>
              </p:ext>
            </p:extLst>
          </p:nvPr>
        </p:nvGraphicFramePr>
        <p:xfrm>
          <a:off x="4736308" y="1350158"/>
          <a:ext cx="4362456" cy="170291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45307">
                  <a:extLst>
                    <a:ext uri="{9D8B030D-6E8A-4147-A177-3AD203B41FA5}">
                      <a16:colId xmlns:a16="http://schemas.microsoft.com/office/drawing/2014/main" val="4028028124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434553941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838409160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647761829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273767644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1834810118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614022503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315490273"/>
                    </a:ext>
                  </a:extLst>
                </a:gridCol>
              </a:tblGrid>
              <a:tr h="367296">
                <a:tc>
                  <a:txBody>
                    <a:bodyPr/>
                    <a:lstStyle/>
                    <a:p>
                      <a:r>
                        <a:rPr lang="it-IT" sz="8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BondIn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EquityInv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MMInv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ProtectNeed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IncomeNeed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PensionNeed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Count</a:t>
                      </a:r>
                      <a:endParaRPr lang="it-IT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2663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0.7213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0.1304</a:t>
                      </a:r>
                      <a:endParaRPr lang="it-IT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15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0.0492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61440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0.0603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0.5371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0.4814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02384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169871"/>
                  </a:ext>
                </a:extLst>
              </a:tr>
            </a:tbl>
          </a:graphicData>
        </a:graphic>
      </p:graphicFrame>
      <p:sp>
        <p:nvSpPr>
          <p:cNvPr id="17" name="Google Shape;262;p17">
            <a:extLst>
              <a:ext uri="{FF2B5EF4-FFF2-40B4-BE49-F238E27FC236}">
                <a16:creationId xmlns:a16="http://schemas.microsoft.com/office/drawing/2014/main" id="{1EBA5147-26F7-420B-BC82-E7953BD9F9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1466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878DF8-09DD-4E91-9710-77350BB2F9CF}"/>
              </a:ext>
            </a:extLst>
          </p:cNvPr>
          <p:cNvSpPr txBox="1"/>
          <p:nvPr/>
        </p:nvSpPr>
        <p:spPr>
          <a:xfrm>
            <a:off x="-135731" y="2561827"/>
            <a:ext cx="17648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Pairplot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del secondo set di variabili scelte.</a:t>
            </a:r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B1DBEFB-7DA5-4153-9EC7-725F9A722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08" y="626164"/>
            <a:ext cx="4357355" cy="4394545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3AE01F-47D6-4267-A9A6-1829C305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98" y="541415"/>
            <a:ext cx="2806404" cy="254363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636CD9F-8329-400E-9806-6B712AB06441}"/>
              </a:ext>
            </a:extLst>
          </p:cNvPr>
          <p:cNvSpPr txBox="1"/>
          <p:nvPr/>
        </p:nvSpPr>
        <p:spPr>
          <a:xfrm>
            <a:off x="6379369" y="3364706"/>
            <a:ext cx="2428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 approfondisce lo studio sulle variabili </a:t>
            </a:r>
            <a:r>
              <a:rPr lang="it-IT" b="1" dirty="0" err="1"/>
              <a:t>PortfolioRisk</a:t>
            </a:r>
            <a:r>
              <a:rPr lang="it-IT" b="1" dirty="0"/>
              <a:t> </a:t>
            </a:r>
            <a:r>
              <a:rPr lang="it-IT" dirty="0"/>
              <a:t>e </a:t>
            </a:r>
            <a:r>
              <a:rPr lang="it-IT" b="1" dirty="0" err="1"/>
              <a:t>RiskPropension</a:t>
            </a:r>
            <a:endParaRPr lang="it-IT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7885B3-9750-4C13-8C80-8C2A3DFA5751}"/>
              </a:ext>
            </a:extLst>
          </p:cNvPr>
          <p:cNvSpPr txBox="1"/>
          <p:nvPr/>
        </p:nvSpPr>
        <p:spPr>
          <a:xfrm>
            <a:off x="2582465" y="34508"/>
            <a:ext cx="397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Profilo di rischio - Azioni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34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3B64FD-8B7D-4B16-A30C-8367FF0A55E7}"/>
              </a:ext>
            </a:extLst>
          </p:cNvPr>
          <p:cNvSpPr txBox="1"/>
          <p:nvPr/>
        </p:nvSpPr>
        <p:spPr>
          <a:xfrm>
            <a:off x="214313" y="785813"/>
            <a:ext cx="857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Le variabili </a:t>
            </a:r>
            <a:r>
              <a:rPr lang="it-IT" i="1" dirty="0" err="1"/>
              <a:t>RiskPropension</a:t>
            </a:r>
            <a:r>
              <a:rPr lang="it-IT" dirty="0"/>
              <a:t> e </a:t>
            </a:r>
            <a:r>
              <a:rPr lang="it-IT" i="1" dirty="0" err="1"/>
              <a:t>PortfolioRisk</a:t>
            </a:r>
            <a:r>
              <a:rPr lang="it-IT" dirty="0"/>
              <a:t> hanno correlazione molto bassa, come si può osservare nel grafico sottostante.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5F74A5-DE64-4B5F-AE09-F0D13441E9D9}"/>
              </a:ext>
            </a:extLst>
          </p:cNvPr>
          <p:cNvSpPr txBox="1"/>
          <p:nvPr/>
        </p:nvSpPr>
        <p:spPr>
          <a:xfrm>
            <a:off x="428625" y="2394287"/>
            <a:ext cx="20931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Ciò risulta essere molto strano, in quanto entrambe le variabili esprimono una misura del rischio.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350D17-9257-40CB-B73B-3AE3BD929D0A}"/>
              </a:ext>
            </a:extLst>
          </p:cNvPr>
          <p:cNvSpPr txBox="1"/>
          <p:nvPr/>
        </p:nvSpPr>
        <p:spPr>
          <a:xfrm>
            <a:off x="6922294" y="2178844"/>
            <a:ext cx="19645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Sceglieremo di tenere solo </a:t>
            </a:r>
            <a:r>
              <a:rPr lang="it-IT" i="1" dirty="0" err="1"/>
              <a:t>RiskPropension</a:t>
            </a:r>
            <a:r>
              <a:rPr lang="it-IT" dirty="0"/>
              <a:t> in quanto rappresenta il profilo di rischio soggettivo del cliente e non del suo portafoglio.</a:t>
            </a:r>
          </a:p>
        </p:txBody>
      </p: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4535554-45D4-4C03-9CB9-52AE8118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945" y="1364456"/>
            <a:ext cx="3779044" cy="377904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030D71-081E-407B-88DE-35E2BAC96406}"/>
              </a:ext>
            </a:extLst>
          </p:cNvPr>
          <p:cNvSpPr txBox="1"/>
          <p:nvPr/>
        </p:nvSpPr>
        <p:spPr>
          <a:xfrm>
            <a:off x="2316362" y="120075"/>
            <a:ext cx="510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400" b="1" dirty="0" err="1">
                <a:solidFill>
                  <a:srgbClr val="FF9800"/>
                </a:solidFill>
              </a:rPr>
              <a:t>RiskPropension</a:t>
            </a:r>
            <a:r>
              <a:rPr lang="it-IT" sz="2400" b="1" dirty="0">
                <a:solidFill>
                  <a:srgbClr val="FF9800"/>
                </a:solidFill>
              </a:rPr>
              <a:t> o </a:t>
            </a:r>
            <a:r>
              <a:rPr lang="it-IT" sz="2400" b="1" dirty="0" err="1">
                <a:solidFill>
                  <a:srgbClr val="FF9800"/>
                </a:solidFill>
              </a:rPr>
              <a:t>PortfolioRisk</a:t>
            </a:r>
            <a:r>
              <a:rPr lang="it-IT" sz="2400" b="1" dirty="0">
                <a:solidFill>
                  <a:srgbClr val="FF9800"/>
                </a:solidFill>
              </a:rPr>
              <a:t>?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36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1B38784-540D-45A0-AA97-8EC0417C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418"/>
            <a:ext cx="3739916" cy="364569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EEB6BD1-C289-48C0-A476-F22C8E615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39" y="1373980"/>
            <a:ext cx="4092902" cy="333613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E8152-DA4A-460E-9BB5-F1892F4DAE52}"/>
              </a:ext>
            </a:extLst>
          </p:cNvPr>
          <p:cNvSpPr txBox="1"/>
          <p:nvPr/>
        </p:nvSpPr>
        <p:spPr>
          <a:xfrm>
            <a:off x="2121694" y="433389"/>
            <a:ext cx="6593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dati si distribuiscono nel seguente modo nello spazio a tre dimensioni.</a:t>
            </a:r>
          </a:p>
          <a:p>
            <a:r>
              <a:rPr lang="it-IT" dirty="0"/>
              <a:t>Confrontando con la </a:t>
            </a:r>
            <a:r>
              <a:rPr lang="it-IT" dirty="0">
                <a:hlinkClick r:id="rId5"/>
              </a:rPr>
              <a:t>tabella</a:t>
            </a:r>
            <a:r>
              <a:rPr lang="it-IT" dirty="0"/>
              <a:t> della documentazione di </a:t>
            </a:r>
            <a:r>
              <a:rPr lang="it-IT" dirty="0" err="1"/>
              <a:t>scikit-learn</a:t>
            </a:r>
            <a:r>
              <a:rPr lang="it-IT" dirty="0"/>
              <a:t>, gli algoritmi di clustering utilizzati saranno il k-</a:t>
            </a:r>
            <a:r>
              <a:rPr lang="it-IT" dirty="0" err="1"/>
              <a:t>means</a:t>
            </a:r>
            <a:r>
              <a:rPr lang="it-IT" dirty="0"/>
              <a:t> e il </a:t>
            </a:r>
            <a:r>
              <a:rPr lang="it-IT" dirty="0" err="1"/>
              <a:t>Ward</a:t>
            </a:r>
            <a:r>
              <a:rPr lang="it-IT" dirty="0"/>
              <a:t> gerarchico.</a:t>
            </a:r>
          </a:p>
        </p:txBody>
      </p:sp>
      <p:sp>
        <p:nvSpPr>
          <p:cNvPr id="13" name="Google Shape;262;p17">
            <a:extLst>
              <a:ext uri="{FF2B5EF4-FFF2-40B4-BE49-F238E27FC236}">
                <a16:creationId xmlns:a16="http://schemas.microsoft.com/office/drawing/2014/main" id="{00BC59B3-4E9E-4AD7-9A5D-E745C97989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C490ADA-4197-4AC6-A0F7-3A66CBCD231F}"/>
              </a:ext>
            </a:extLst>
          </p:cNvPr>
          <p:cNvSpPr txBox="1"/>
          <p:nvPr/>
        </p:nvSpPr>
        <p:spPr>
          <a:xfrm>
            <a:off x="2019895" y="-28276"/>
            <a:ext cx="510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Algoritmi di clustering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4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468784"/>
            <a:ext cx="3084300" cy="462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/01 </a:t>
            </a:r>
            <a:r>
              <a:rPr lang="en" sz="1800" b="1" dirty="0">
                <a:solidFill>
                  <a:srgbClr val="FF9800"/>
                </a:solidFill>
              </a:rPr>
              <a:t>	</a:t>
            </a:r>
            <a:r>
              <a:rPr lang="it-IT" sz="1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INTRODUZIONE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93;p12">
            <a:extLst>
              <a:ext uri="{FF2B5EF4-FFF2-40B4-BE49-F238E27FC236}">
                <a16:creationId xmlns:a16="http://schemas.microsoft.com/office/drawing/2014/main" id="{C88EDB61-047E-4099-97B8-D17270720EE5}"/>
              </a:ext>
            </a:extLst>
          </p:cNvPr>
          <p:cNvSpPr txBox="1">
            <a:spLocks/>
          </p:cNvSpPr>
          <p:nvPr/>
        </p:nvSpPr>
        <p:spPr>
          <a:xfrm>
            <a:off x="814274" y="2241788"/>
            <a:ext cx="3084300" cy="4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/02 </a:t>
            </a:r>
            <a:r>
              <a:rPr lang="it-IT" sz="1800" b="1" dirty="0">
                <a:solidFill>
                  <a:srgbClr val="FF9800"/>
                </a:solidFill>
              </a:rPr>
              <a:t>	</a:t>
            </a:r>
            <a:r>
              <a:rPr lang="it-IT" sz="1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it-IT" sz="1200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it-IT" sz="1200" dirty="0"/>
          </a:p>
          <a:p>
            <a:pPr marL="0" indent="0">
              <a:spcAft>
                <a:spcPts val="1000"/>
              </a:spcAft>
              <a:buFont typeface="Roboto Condensed Light"/>
              <a:buNone/>
            </a:pPr>
            <a:endParaRPr lang="it-IT" dirty="0"/>
          </a:p>
        </p:txBody>
      </p:sp>
      <p:sp>
        <p:nvSpPr>
          <p:cNvPr id="25" name="Google Shape;193;p12">
            <a:extLst>
              <a:ext uri="{FF2B5EF4-FFF2-40B4-BE49-F238E27FC236}">
                <a16:creationId xmlns:a16="http://schemas.microsoft.com/office/drawing/2014/main" id="{CB12E40D-786D-4AD1-8DA8-A6D043A51978}"/>
              </a:ext>
            </a:extLst>
          </p:cNvPr>
          <p:cNvSpPr txBox="1">
            <a:spLocks/>
          </p:cNvSpPr>
          <p:nvPr/>
        </p:nvSpPr>
        <p:spPr>
          <a:xfrm>
            <a:off x="814274" y="2958864"/>
            <a:ext cx="6803726" cy="46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/03	CLUSTERING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it-IT" sz="1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Approccio metodologico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dirty="0">
                <a:solidFill>
                  <a:srgbClr val="FF9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Risultati e valutazioni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it-IT" sz="1800" b="1" dirty="0">
              <a:solidFill>
                <a:srgbClr val="FF9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it-IT" sz="1200" dirty="0">
              <a:solidFill>
                <a:srgbClr val="FF98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it-IT" sz="1200" dirty="0"/>
          </a:p>
          <a:p>
            <a:pPr marL="0" indent="0">
              <a:spcAft>
                <a:spcPts val="1000"/>
              </a:spcAft>
              <a:buFont typeface="Roboto Condensed Light"/>
              <a:buNone/>
            </a:pP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  <p:bldP spid="22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APPROCCIO METODOLOGICO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FF4B7F-E297-4F45-A5AB-CFDEE14268AB}"/>
              </a:ext>
            </a:extLst>
          </p:cNvPr>
          <p:cNvSpPr txBox="1"/>
          <p:nvPr/>
        </p:nvSpPr>
        <p:spPr>
          <a:xfrm>
            <a:off x="594924" y="1378742"/>
            <a:ext cx="792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ALGORITMO DI CLUSTERING - KMEANS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D3EA87-2EE4-40B1-8D45-F21E3A783763}"/>
              </a:ext>
            </a:extLst>
          </p:cNvPr>
          <p:cNvSpPr txBox="1"/>
          <p:nvPr/>
        </p:nvSpPr>
        <p:spPr>
          <a:xfrm>
            <a:off x="5086347" y="1785929"/>
            <a:ext cx="35790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Numero di cluster: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Inizializzazione con due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seed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differenti 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 stessi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centroidi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 (alla quarta cifra decimale)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11EC23A4-A111-4DF2-90A4-EC8E598B4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199836"/>
              </p:ext>
            </p:extLst>
          </p:nvPr>
        </p:nvGraphicFramePr>
        <p:xfrm>
          <a:off x="5464972" y="2793208"/>
          <a:ext cx="2726535" cy="170291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45307">
                  <a:extLst>
                    <a:ext uri="{9D8B030D-6E8A-4147-A177-3AD203B41FA5}">
                      <a16:colId xmlns:a16="http://schemas.microsoft.com/office/drawing/2014/main" val="4028028124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838409160"/>
                    </a:ext>
                  </a:extLst>
                </a:gridCol>
                <a:gridCol w="538161">
                  <a:extLst>
                    <a:ext uri="{9D8B030D-6E8A-4147-A177-3AD203B41FA5}">
                      <a16:colId xmlns:a16="http://schemas.microsoft.com/office/drawing/2014/main" val="3273767644"/>
                    </a:ext>
                  </a:extLst>
                </a:gridCol>
                <a:gridCol w="552453">
                  <a:extLst>
                    <a:ext uri="{9D8B030D-6E8A-4147-A177-3AD203B41FA5}">
                      <a16:colId xmlns:a16="http://schemas.microsoft.com/office/drawing/2014/main" val="3614022503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315490273"/>
                    </a:ext>
                  </a:extLst>
                </a:gridCol>
              </a:tblGrid>
              <a:tr h="367296">
                <a:tc>
                  <a:txBody>
                    <a:bodyPr/>
                    <a:lstStyle/>
                    <a:p>
                      <a:r>
                        <a:rPr lang="it-IT" sz="8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EquityInvest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ClientPotInd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RiskProp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Count</a:t>
                      </a:r>
                      <a:endParaRPr lang="it-IT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2663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0.2277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0.485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1168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15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0.2431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0.5247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0.4703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941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61440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0.1331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0.1531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0.3899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1589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02384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0.0995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0.2130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0.6267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1302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169871"/>
                  </a:ext>
                </a:extLst>
              </a:tr>
            </a:tbl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9BA4E058-33F2-48ED-ACDF-BFC22269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8671"/>
            <a:ext cx="4796202" cy="3016692"/>
          </a:xfrm>
          <a:prstGeom prst="rect">
            <a:avLst/>
          </a:prstGeom>
        </p:spPr>
      </p:pic>
      <p:sp>
        <p:nvSpPr>
          <p:cNvPr id="13" name="Google Shape;262;p17">
            <a:extLst>
              <a:ext uri="{FF2B5EF4-FFF2-40B4-BE49-F238E27FC236}">
                <a16:creationId xmlns:a16="http://schemas.microsoft.com/office/drawing/2014/main" id="{643DC399-40C6-412F-BE09-C64F5DD14C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9093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APPROCCIO METODOLOGICO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FF4B7F-E297-4F45-A5AB-CFDEE14268AB}"/>
              </a:ext>
            </a:extLst>
          </p:cNvPr>
          <p:cNvSpPr txBox="1"/>
          <p:nvPr/>
        </p:nvSpPr>
        <p:spPr>
          <a:xfrm>
            <a:off x="594924" y="1378742"/>
            <a:ext cx="792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ALGORITMO DI CLUSTERING – </a:t>
            </a:r>
            <a:r>
              <a:rPr lang="it-IT" b="1" dirty="0"/>
              <a:t>WARD GERARCHICO</a:t>
            </a:r>
            <a:endParaRPr kumimoji="0" lang="it-IT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D3EA87-2EE4-40B1-8D45-F21E3A783763}"/>
              </a:ext>
            </a:extLst>
          </p:cNvPr>
          <p:cNvSpPr txBox="1"/>
          <p:nvPr/>
        </p:nvSpPr>
        <p:spPr>
          <a:xfrm>
            <a:off x="5193504" y="1795607"/>
            <a:ext cx="35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Numero di cluster: 5. </a:t>
            </a: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Cut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-off al livello gerarchico di aggregazione pari a  7.3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11EC23A4-A111-4DF2-90A4-EC8E598B4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157427"/>
              </p:ext>
            </p:extLst>
          </p:nvPr>
        </p:nvGraphicFramePr>
        <p:xfrm>
          <a:off x="5434008" y="2429706"/>
          <a:ext cx="2726535" cy="20368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45307">
                  <a:extLst>
                    <a:ext uri="{9D8B030D-6E8A-4147-A177-3AD203B41FA5}">
                      <a16:colId xmlns:a16="http://schemas.microsoft.com/office/drawing/2014/main" val="4028028124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838409160"/>
                    </a:ext>
                  </a:extLst>
                </a:gridCol>
                <a:gridCol w="538161">
                  <a:extLst>
                    <a:ext uri="{9D8B030D-6E8A-4147-A177-3AD203B41FA5}">
                      <a16:colId xmlns:a16="http://schemas.microsoft.com/office/drawing/2014/main" val="3273767644"/>
                    </a:ext>
                  </a:extLst>
                </a:gridCol>
                <a:gridCol w="552453">
                  <a:extLst>
                    <a:ext uri="{9D8B030D-6E8A-4147-A177-3AD203B41FA5}">
                      <a16:colId xmlns:a16="http://schemas.microsoft.com/office/drawing/2014/main" val="3614022503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315490273"/>
                    </a:ext>
                  </a:extLst>
                </a:gridCol>
              </a:tblGrid>
              <a:tr h="367296">
                <a:tc>
                  <a:txBody>
                    <a:bodyPr/>
                    <a:lstStyle/>
                    <a:p>
                      <a:r>
                        <a:rPr lang="it-IT" sz="8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EquityInvest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ClientPotInd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RiskProp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Count</a:t>
                      </a:r>
                      <a:endParaRPr lang="it-IT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2663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0.2126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0.4427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0.4379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1298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15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0.5695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0.2737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0.4289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684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61440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0.0576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0.2104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0.5894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1221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02384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0.3375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0.1876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0.6147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773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169871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0.1509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0.1138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0.3789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1024</a:t>
                      </a:r>
                      <a:endParaRPr lang="it-IT" sz="9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664539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6773509E-1C2B-4970-ADC6-C3E6D4EDA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9" y="1686519"/>
            <a:ext cx="4682198" cy="3362597"/>
          </a:xfrm>
          <a:prstGeom prst="rect">
            <a:avLst/>
          </a:prstGeom>
        </p:spPr>
      </p:pic>
      <p:sp>
        <p:nvSpPr>
          <p:cNvPr id="14" name="Google Shape;262;p17">
            <a:extLst>
              <a:ext uri="{FF2B5EF4-FFF2-40B4-BE49-F238E27FC236}">
                <a16:creationId xmlns:a16="http://schemas.microsoft.com/office/drawing/2014/main" id="{F71365CE-5DCF-4785-9A00-57EE9EB6F9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73566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CF25F9-23AC-420F-BD4E-C77A41DA79D7}"/>
              </a:ext>
            </a:extLst>
          </p:cNvPr>
          <p:cNvSpPr txBox="1"/>
          <p:nvPr/>
        </p:nvSpPr>
        <p:spPr>
          <a:xfrm>
            <a:off x="992980" y="592931"/>
            <a:ext cx="7158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I due algoritmi producono le seguenti segmentazioni sui dati e i seguenti silhouette </a:t>
            </a:r>
            <a:r>
              <a:rPr lang="it-IT" dirty="0" err="1"/>
              <a:t>coefficient</a:t>
            </a:r>
            <a:endParaRPr lang="it-IT" dirty="0"/>
          </a:p>
        </p:txBody>
      </p:sp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37C1EAA-4E4D-43ED-85E9-3078AF1C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5" y="1216104"/>
            <a:ext cx="3198734" cy="3170160"/>
          </a:xfrm>
          <a:prstGeom prst="rect">
            <a:avLst/>
          </a:prstGeom>
        </p:spPr>
      </p:pic>
      <p:pic>
        <p:nvPicPr>
          <p:cNvPr id="12" name="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04075F1-E2B2-4E66-A04D-5F794201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282" y="1187529"/>
            <a:ext cx="3198735" cy="319873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24A4D3-FBC0-42AB-AF05-77047212DB55}"/>
              </a:ext>
            </a:extLst>
          </p:cNvPr>
          <p:cNvSpPr txBox="1"/>
          <p:nvPr/>
        </p:nvSpPr>
        <p:spPr>
          <a:xfrm>
            <a:off x="5230056" y="1038610"/>
            <a:ext cx="264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Ward</a:t>
            </a:r>
            <a:r>
              <a:rPr lang="it-IT" dirty="0"/>
              <a:t> Gerarchico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B88B9D2-D6B5-4076-BB62-F98E1E2B01E8}"/>
              </a:ext>
            </a:extLst>
          </p:cNvPr>
          <p:cNvSpPr txBox="1"/>
          <p:nvPr/>
        </p:nvSpPr>
        <p:spPr>
          <a:xfrm>
            <a:off x="652465" y="1033640"/>
            <a:ext cx="2643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K-</a:t>
            </a:r>
            <a:r>
              <a:rPr lang="it-IT" dirty="0" err="1"/>
              <a:t>Means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739D7B4-2CAE-471B-9976-8E1FFD3C0081}"/>
              </a:ext>
            </a:extLst>
          </p:cNvPr>
          <p:cNvSpPr txBox="1"/>
          <p:nvPr/>
        </p:nvSpPr>
        <p:spPr>
          <a:xfrm>
            <a:off x="5143499" y="4702969"/>
            <a:ext cx="3371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Silhouette </a:t>
            </a:r>
            <a:r>
              <a:rPr lang="it-IT" sz="1050" dirty="0" err="1"/>
              <a:t>coefficient</a:t>
            </a:r>
            <a:r>
              <a:rPr lang="it-IT" sz="1050" dirty="0"/>
              <a:t>: 0.2101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22CF7E-F44F-4E5D-9E4E-06A40EECABB0}"/>
              </a:ext>
            </a:extLst>
          </p:cNvPr>
          <p:cNvSpPr txBox="1"/>
          <p:nvPr/>
        </p:nvSpPr>
        <p:spPr>
          <a:xfrm>
            <a:off x="654842" y="4702969"/>
            <a:ext cx="3371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Silhouette </a:t>
            </a:r>
            <a:r>
              <a:rPr lang="it-IT" sz="1050" dirty="0" err="1"/>
              <a:t>coefficient</a:t>
            </a:r>
            <a:r>
              <a:rPr lang="it-IT" sz="1050" dirty="0"/>
              <a:t>: 0.2745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F54CD7-5F02-4EB7-B7F7-0883C49DFB6F}"/>
              </a:ext>
            </a:extLst>
          </p:cNvPr>
          <p:cNvSpPr txBox="1"/>
          <p:nvPr/>
        </p:nvSpPr>
        <p:spPr>
          <a:xfrm>
            <a:off x="2019893" y="40034"/>
            <a:ext cx="510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Valu</a:t>
            </a:r>
            <a:r>
              <a:rPr lang="it-IT" sz="2400" b="1" dirty="0" err="1">
                <a:solidFill>
                  <a:srgbClr val="FF9800"/>
                </a:solidFill>
              </a:rPr>
              <a:t>tazione</a:t>
            </a:r>
            <a:r>
              <a:rPr lang="it-IT" sz="2400" b="1" dirty="0">
                <a:solidFill>
                  <a:srgbClr val="FF9800"/>
                </a:solidFill>
              </a:rPr>
              <a:t> dei risultati 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262;p17">
            <a:extLst>
              <a:ext uri="{FF2B5EF4-FFF2-40B4-BE49-F238E27FC236}">
                <a16:creationId xmlns:a16="http://schemas.microsoft.com/office/drawing/2014/main" id="{D54E02A4-3913-48E9-9F53-01EE65C95D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8150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F54CD7-5F02-4EB7-B7F7-0883C49DFB6F}"/>
              </a:ext>
            </a:extLst>
          </p:cNvPr>
          <p:cNvSpPr txBox="1"/>
          <p:nvPr/>
        </p:nvSpPr>
        <p:spPr>
          <a:xfrm>
            <a:off x="2019893" y="40034"/>
            <a:ext cx="510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Valutazione dei risultati k-</a:t>
            </a:r>
            <a:r>
              <a:rPr kumimoji="0" lang="it-IT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means</a:t>
            </a: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262;p17">
            <a:extLst>
              <a:ext uri="{FF2B5EF4-FFF2-40B4-BE49-F238E27FC236}">
                <a16:creationId xmlns:a16="http://schemas.microsoft.com/office/drawing/2014/main" id="{D54E02A4-3913-48E9-9F53-01EE65C95D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BC51A82-3861-4452-86A6-366D84AB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368" y="522554"/>
            <a:ext cx="4832757" cy="46209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73AC11-7BDC-47FA-B362-28170FDAF4D5}"/>
              </a:ext>
            </a:extLst>
          </p:cNvPr>
          <p:cNvSpPr txBox="1"/>
          <p:nvPr/>
        </p:nvSpPr>
        <p:spPr>
          <a:xfrm>
            <a:off x="6950869" y="1304092"/>
            <a:ext cx="205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Pairplot</a:t>
            </a:r>
            <a:r>
              <a:rPr lang="it-IT" dirty="0"/>
              <a:t> delle variabili scelte con in evidenza l’appartenenza ai vari clusters</a:t>
            </a:r>
          </a:p>
        </p:txBody>
      </p:sp>
    </p:spTree>
    <p:extLst>
      <p:ext uri="{BB962C8B-B14F-4D97-AF65-F5344CB8AC3E}">
        <p14:creationId xmlns:p14="http://schemas.microsoft.com/office/powerpoint/2010/main" val="2723913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INTERPRETAZIONE K-MEANS</a:t>
            </a:r>
            <a:endParaRPr dirty="0"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335E5B-0BC5-4AB4-9E24-B60869AF1BE8}"/>
              </a:ext>
            </a:extLst>
          </p:cNvPr>
          <p:cNvSpPr txBox="1"/>
          <p:nvPr/>
        </p:nvSpPr>
        <p:spPr>
          <a:xfrm>
            <a:off x="340042" y="1633463"/>
            <a:ext cx="81392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Cluster 0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	Proporre diversificazione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	portafoglio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Cluster 1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	Clienti in linea con il loro profilo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2000" dirty="0"/>
              <a:t>		di rischio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Cluster 2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	Clienti con meno profilo di rischio (meno proficui)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Cluster 3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	Clienti dall’alto valore non sfruttato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D5E11702-C6D6-418A-8AA5-9F590309A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731180"/>
              </p:ext>
            </p:extLst>
          </p:nvPr>
        </p:nvGraphicFramePr>
        <p:xfrm>
          <a:off x="6022188" y="1221574"/>
          <a:ext cx="2726535" cy="170291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45307">
                  <a:extLst>
                    <a:ext uri="{9D8B030D-6E8A-4147-A177-3AD203B41FA5}">
                      <a16:colId xmlns:a16="http://schemas.microsoft.com/office/drawing/2014/main" val="4028028124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838409160"/>
                    </a:ext>
                  </a:extLst>
                </a:gridCol>
                <a:gridCol w="538161">
                  <a:extLst>
                    <a:ext uri="{9D8B030D-6E8A-4147-A177-3AD203B41FA5}">
                      <a16:colId xmlns:a16="http://schemas.microsoft.com/office/drawing/2014/main" val="3273767644"/>
                    </a:ext>
                  </a:extLst>
                </a:gridCol>
                <a:gridCol w="552453">
                  <a:extLst>
                    <a:ext uri="{9D8B030D-6E8A-4147-A177-3AD203B41FA5}">
                      <a16:colId xmlns:a16="http://schemas.microsoft.com/office/drawing/2014/main" val="3614022503"/>
                    </a:ext>
                  </a:extLst>
                </a:gridCol>
                <a:gridCol w="545307">
                  <a:extLst>
                    <a:ext uri="{9D8B030D-6E8A-4147-A177-3AD203B41FA5}">
                      <a16:colId xmlns:a16="http://schemas.microsoft.com/office/drawing/2014/main" val="3315490273"/>
                    </a:ext>
                  </a:extLst>
                </a:gridCol>
              </a:tblGrid>
              <a:tr h="367296">
                <a:tc>
                  <a:txBody>
                    <a:bodyPr/>
                    <a:lstStyle/>
                    <a:p>
                      <a:r>
                        <a:rPr lang="it-IT" sz="8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EquityInvest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ClientPotInd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RiskProp</a:t>
                      </a:r>
                      <a:endParaRPr lang="it-I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800" dirty="0" err="1"/>
                        <a:t>Count</a:t>
                      </a:r>
                      <a:endParaRPr lang="it-IT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22663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0.4979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0.2277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0.485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1168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152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0.2431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0.5247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0.4703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941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61440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0.1331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0.1531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0.3899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1589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02384"/>
                  </a:ext>
                </a:extLst>
              </a:tr>
              <a:tr h="333905">
                <a:tc>
                  <a:txBody>
                    <a:bodyPr/>
                    <a:lstStyle/>
                    <a:p>
                      <a:r>
                        <a:rPr lang="it-IT" sz="10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0.0995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0.2130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0.6267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900" b="0" i="0" u="none" strike="noStrike" cap="none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  <a:sym typeface="Arial"/>
                        </a:rPr>
                        <a:t>1302</a:t>
                      </a:r>
                      <a:endParaRPr lang="it-IT" sz="9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169871"/>
                  </a:ext>
                </a:extLst>
              </a:tr>
            </a:tbl>
          </a:graphicData>
        </a:graphic>
      </p:graphicFrame>
      <p:sp>
        <p:nvSpPr>
          <p:cNvPr id="10" name="Google Shape;262;p17">
            <a:extLst>
              <a:ext uri="{FF2B5EF4-FFF2-40B4-BE49-F238E27FC236}">
                <a16:creationId xmlns:a16="http://schemas.microsoft.com/office/drawing/2014/main" id="{5A553CD7-21E1-4B24-A810-1821562120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43644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7098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984047" y="2571750"/>
            <a:ext cx="717590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THANKS </a:t>
            </a:r>
            <a:r>
              <a:rPr lang="it-IT" sz="6000" dirty="0">
                <a:solidFill>
                  <a:srgbClr val="FF9800"/>
                </a:solidFill>
              </a:rPr>
              <a:t>FOR THE ATTENTION</a:t>
            </a:r>
            <a:r>
              <a:rPr lang="en" sz="6000" dirty="0">
                <a:solidFill>
                  <a:srgbClr val="FF9800"/>
                </a:solidFill>
              </a:rPr>
              <a:t>!</a:t>
            </a:r>
            <a:endParaRPr sz="6000" dirty="0">
              <a:solidFill>
                <a:srgbClr val="FF9800"/>
              </a:solidFill>
            </a:endParaRPr>
          </a:p>
        </p:txBody>
      </p:sp>
      <p:grpSp>
        <p:nvGrpSpPr>
          <p:cNvPr id="505" name="Google Shape;505;p34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6" name="Google Shape;50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762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597925" y="3580671"/>
            <a:ext cx="4094400" cy="644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INTRODUZIONE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/>
          <p:nvPr/>
        </p:nvSpPr>
        <p:spPr>
          <a:xfrm>
            <a:off x="302328" y="909756"/>
            <a:ext cx="4269672" cy="332398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3F5378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5" name="Google Shape;495;p33"/>
          <p:cNvSpPr/>
          <p:nvPr/>
        </p:nvSpPr>
        <p:spPr>
          <a:xfrm>
            <a:off x="26435" y="4098422"/>
            <a:ext cx="3912300" cy="2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3F5378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3F5378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5415394" y="1398122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n" sz="1400" b="1" dirty="0">
                <a:solidFill>
                  <a:srgbClr val="FF9800"/>
                </a:solidFill>
              </a:rPr>
              <a:t>VIRTUAL B - Fintech</a:t>
            </a:r>
          </a:p>
          <a:p>
            <a:pPr marL="76200" indent="0">
              <a:buNone/>
            </a:pPr>
            <a:r>
              <a:rPr lang="it-IT" sz="1400" dirty="0"/>
              <a:t>Società del settore fintech. Offre consulenza di investimento sia a persone fisiche che a banche e aziende.</a:t>
            </a:r>
          </a:p>
          <a:p>
            <a:pPr marL="76200" indent="0">
              <a:buNone/>
            </a:pPr>
            <a:r>
              <a:rPr lang="it-IT" sz="1400" dirty="0"/>
              <a:t>Supporto decisionale tramite data </a:t>
            </a:r>
            <a:r>
              <a:rPr lang="it-IT" sz="1400" dirty="0" err="1"/>
              <a:t>analytics</a:t>
            </a:r>
            <a:r>
              <a:rPr lang="it-IT" sz="1400" dirty="0"/>
              <a:t> e sviluppo di intelligenza artificiale come robot advisors.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 dirty="0">
              <a:solidFill>
                <a:srgbClr val="FF9800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D70527D-843F-4E68-AFB1-EB00F56D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6" y="1073063"/>
            <a:ext cx="3938735" cy="2498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57D270-E355-4728-AB04-58C48DFDE340}"/>
              </a:ext>
            </a:extLst>
          </p:cNvPr>
          <p:cNvSpPr txBox="1"/>
          <p:nvPr/>
        </p:nvSpPr>
        <p:spPr>
          <a:xfrm>
            <a:off x="3018234" y="179949"/>
            <a:ext cx="310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9800"/>
                </a:solidFill>
              </a:rPr>
              <a:t>DATA PROVIDER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8426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597925" y="3580671"/>
            <a:ext cx="4094400" cy="644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DATASET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kumimoji="0" sz="3000" b="1" i="0" u="none" strike="noStrike" kern="0" cap="none" spc="0" normalizeH="0" baseline="0" noProof="0" dirty="0">
              <a:ln>
                <a:noFill/>
              </a:ln>
              <a:solidFill>
                <a:srgbClr val="3F5378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8562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4CB4030-ABB9-4A74-9678-DDAC06CAA7D0}"/>
              </a:ext>
            </a:extLst>
          </p:cNvPr>
          <p:cNvSpPr txBox="1"/>
          <p:nvPr/>
        </p:nvSpPr>
        <p:spPr>
          <a:xfrm>
            <a:off x="151459" y="807245"/>
            <a:ext cx="8841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dataset contiene informazioni di tipo finanziario su 5000 clienti. Le variabili presenti (25) e il loro significato possono essere osservate di seguito: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BD5ECF-3370-47F5-A31C-30300D9437D5}"/>
              </a:ext>
            </a:extLst>
          </p:cNvPr>
          <p:cNvSpPr txBox="1"/>
          <p:nvPr/>
        </p:nvSpPr>
        <p:spPr>
          <a:xfrm>
            <a:off x="151459" y="1573352"/>
            <a:ext cx="4543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• </a:t>
            </a:r>
            <a:r>
              <a:rPr lang="it-IT" sz="1050" b="1" dirty="0" err="1"/>
              <a:t>ClientID</a:t>
            </a:r>
            <a:r>
              <a:rPr lang="it-IT" sz="1050" dirty="0"/>
              <a:t>=ID cliente anonimizzato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RiskPropension</a:t>
            </a:r>
            <a:r>
              <a:rPr lang="it-IT" sz="1050" dirty="0"/>
              <a:t>=Propensione, </a:t>
            </a:r>
            <a:r>
              <a:rPr lang="it-IT" sz="1050" dirty="0" err="1"/>
              <a:t>capacit</a:t>
            </a:r>
            <a:r>
              <a:rPr lang="it-IT" sz="1050" dirty="0"/>
              <a:t>… di sopportare rischi finanziari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PortfolioRisk</a:t>
            </a:r>
            <a:r>
              <a:rPr lang="it-IT" sz="1050" dirty="0"/>
              <a:t>=Indice sintetico del rischio del portafoglio del cliente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ClientInvestmentHorizon</a:t>
            </a:r>
            <a:r>
              <a:rPr lang="it-IT" sz="1050" dirty="0"/>
              <a:t>=Orizzonte d'investimento del cliente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PortfolioHorizon</a:t>
            </a:r>
            <a:r>
              <a:rPr lang="it-IT" sz="1050" dirty="0"/>
              <a:t>=Orizzonte d'investimento implicito o ideale nel del portafoglio del cliente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ClientKnowledgeExperience</a:t>
            </a:r>
            <a:r>
              <a:rPr lang="it-IT" sz="1050" dirty="0"/>
              <a:t>=Indice del livello di cultura finanziaria del cliente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ClientPotentialIndex</a:t>
            </a:r>
            <a:r>
              <a:rPr lang="it-IT" sz="1050" dirty="0"/>
              <a:t>=Potenziale di crescita del cliente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IncomeHighLow</a:t>
            </a:r>
            <a:r>
              <a:rPr lang="it-IT" sz="1050" dirty="0"/>
              <a:t>=Reddito dichiarato (basso = 0, alto = 1)</a:t>
            </a:r>
          </a:p>
          <a:p>
            <a:r>
              <a:rPr lang="it-IT" sz="1050" dirty="0"/>
              <a:t>• </a:t>
            </a:r>
            <a:r>
              <a:rPr lang="it-IT" sz="1050" b="1" dirty="0"/>
              <a:t>Sex</a:t>
            </a:r>
            <a:r>
              <a:rPr lang="it-IT" sz="1050" dirty="0"/>
              <a:t>=Sesso (uomo = 1, donna = 0)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AuM</a:t>
            </a:r>
            <a:r>
              <a:rPr lang="it-IT" sz="1050" dirty="0"/>
              <a:t>=Denaro investito</a:t>
            </a:r>
          </a:p>
          <a:p>
            <a:r>
              <a:rPr lang="it-IT" sz="1050" dirty="0"/>
              <a:t>• </a:t>
            </a:r>
            <a:r>
              <a:rPr lang="it-IT" sz="1050" b="1" dirty="0"/>
              <a:t>Age</a:t>
            </a:r>
            <a:r>
              <a:rPr lang="it-IT" sz="1050" dirty="0"/>
              <a:t>=Età in anni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IncomeNeed</a:t>
            </a:r>
            <a:r>
              <a:rPr lang="it-IT" sz="1050" dirty="0"/>
              <a:t>=Indice del bisogno di reddito (cedole e dividendi)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LongTermCareNeed</a:t>
            </a:r>
            <a:r>
              <a:rPr lang="it-IT" sz="1050" dirty="0"/>
              <a:t>=Indice del bisogno di cure a lungo termine da anziano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3EDB25-7C59-482E-B386-CAA50076F820}"/>
              </a:ext>
            </a:extLst>
          </p:cNvPr>
          <p:cNvSpPr txBox="1"/>
          <p:nvPr/>
        </p:nvSpPr>
        <p:spPr>
          <a:xfrm>
            <a:off x="4914900" y="1573352"/>
            <a:ext cx="407764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• </a:t>
            </a:r>
            <a:r>
              <a:rPr lang="it-IT" sz="1050" b="1" dirty="0" err="1"/>
              <a:t>ProtectionNeed</a:t>
            </a:r>
            <a:r>
              <a:rPr lang="it-IT" sz="1050" dirty="0"/>
              <a:t>=Indice del bisogno di protezione (del capitale o della persona)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PensionNeed</a:t>
            </a:r>
            <a:r>
              <a:rPr lang="it-IT" sz="1050" dirty="0"/>
              <a:t>=Indice del bisogno di previdenza integrativa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InheritanceIndex</a:t>
            </a:r>
            <a:r>
              <a:rPr lang="it-IT" sz="1050" dirty="0"/>
              <a:t>=Indice del bisogno di ottimizzazione successoria/fiscale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PanicMood</a:t>
            </a:r>
            <a:r>
              <a:rPr lang="it-IT" sz="1050" dirty="0"/>
              <a:t>=Tendenza ad andare in panico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ClientDateStart</a:t>
            </a:r>
            <a:r>
              <a:rPr lang="it-IT" sz="1050" dirty="0"/>
              <a:t>=Data avvio del rapporto come cliente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NoTrustInBanks</a:t>
            </a:r>
            <a:r>
              <a:rPr lang="it-IT" sz="1050" dirty="0"/>
              <a:t>=Tendenza a non fidarsi della banca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Prov</a:t>
            </a:r>
            <a:r>
              <a:rPr lang="it-IT" sz="1050" dirty="0"/>
              <a:t>=Provincia di residenza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BondInvestments</a:t>
            </a:r>
            <a:r>
              <a:rPr lang="it-IT" sz="1050" dirty="0"/>
              <a:t>=% di investimento in obbligazioni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EquityInvestments</a:t>
            </a:r>
            <a:r>
              <a:rPr lang="it-IT" sz="1050" dirty="0"/>
              <a:t>=% di investimento in azioni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MoneyMarketInvestments</a:t>
            </a:r>
            <a:r>
              <a:rPr lang="it-IT" sz="1050" dirty="0"/>
              <a:t>=% di investimento in strumenti monetari</a:t>
            </a:r>
          </a:p>
          <a:p>
            <a:r>
              <a:rPr lang="it-IT" sz="1050" dirty="0"/>
              <a:t>• </a:t>
            </a:r>
            <a:r>
              <a:rPr lang="it-IT" sz="1050" b="1" dirty="0" err="1"/>
              <a:t>OtherInvestments</a:t>
            </a:r>
            <a:r>
              <a:rPr lang="it-IT" sz="1050" dirty="0"/>
              <a:t>=% di investimento in altri investimenti</a:t>
            </a:r>
          </a:p>
          <a:p>
            <a:r>
              <a:rPr lang="it-IT" sz="1050" dirty="0"/>
              <a:t>• </a:t>
            </a:r>
            <a:r>
              <a:rPr lang="it-IT" sz="1050" b="1" dirty="0"/>
              <a:t>Cash</a:t>
            </a:r>
            <a:r>
              <a:rPr lang="it-IT" sz="1050" dirty="0"/>
              <a:t>=% di investimento in cassa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C01F95-9E41-4A99-8AE8-CEFCF9EA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31" y="721518"/>
            <a:ext cx="6756355" cy="43591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3A2BF2-9BDB-4F24-8100-EF907451EE7F}"/>
              </a:ext>
            </a:extLst>
          </p:cNvPr>
          <p:cNvSpPr txBox="1"/>
          <p:nvPr/>
        </p:nvSpPr>
        <p:spPr>
          <a:xfrm>
            <a:off x="2582465" y="142876"/>
            <a:ext cx="397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FF9800"/>
                </a:solidFill>
              </a:rPr>
              <a:t>Breve </a:t>
            </a:r>
            <a:r>
              <a:rPr lang="it-IT" sz="2400" b="1" dirty="0" err="1">
                <a:solidFill>
                  <a:srgbClr val="FF9800"/>
                </a:solidFill>
              </a:rPr>
              <a:t>overview</a:t>
            </a:r>
            <a:r>
              <a:rPr lang="it-IT" sz="2400" b="1" dirty="0">
                <a:solidFill>
                  <a:srgbClr val="FF9800"/>
                </a:solidFill>
              </a:rPr>
              <a:t> dei dati</a:t>
            </a:r>
            <a:endParaRPr lang="it-IT" sz="2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0859CD-99A9-4D1F-A2BD-F88A525E0959}"/>
              </a:ext>
            </a:extLst>
          </p:cNvPr>
          <p:cNvSpPr txBox="1"/>
          <p:nvPr/>
        </p:nvSpPr>
        <p:spPr>
          <a:xfrm>
            <a:off x="6979444" y="2257424"/>
            <a:ext cx="1971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Boxplot</a:t>
            </a:r>
            <a:r>
              <a:rPr lang="it-IT" dirty="0"/>
              <a:t> della variabile </a:t>
            </a:r>
            <a:r>
              <a:rPr lang="it-IT" i="1" dirty="0" err="1"/>
              <a:t>RiskPropension</a:t>
            </a:r>
            <a:r>
              <a:rPr lang="it-IT" dirty="0"/>
              <a:t> divisi per provincia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5495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3A2BF2-9BDB-4F24-8100-EF907451EE7F}"/>
              </a:ext>
            </a:extLst>
          </p:cNvPr>
          <p:cNvSpPr txBox="1"/>
          <p:nvPr/>
        </p:nvSpPr>
        <p:spPr>
          <a:xfrm>
            <a:off x="2582465" y="142876"/>
            <a:ext cx="397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Breve </a:t>
            </a:r>
            <a:r>
              <a:rPr kumimoji="0" lang="it-IT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overview</a:t>
            </a: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dei dati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0859CD-99A9-4D1F-A2BD-F88A525E0959}"/>
              </a:ext>
            </a:extLst>
          </p:cNvPr>
          <p:cNvSpPr txBox="1"/>
          <p:nvPr/>
        </p:nvSpPr>
        <p:spPr>
          <a:xfrm>
            <a:off x="6979444" y="2078828"/>
            <a:ext cx="1971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Boxplot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della variabile </a:t>
            </a:r>
            <a:r>
              <a:rPr lang="it-IT" i="1" dirty="0" err="1"/>
              <a:t>PortfolioRisk</a:t>
            </a:r>
            <a:r>
              <a:rPr lang="it-IT" i="1" dirty="0"/>
              <a:t> </a:t>
            </a: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divisi per provincia</a:t>
            </a:r>
            <a:endParaRPr kumimoji="0" lang="it-IT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63A883-A39C-4F96-83E1-1820FAB14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434"/>
            <a:ext cx="6829425" cy="44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8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sym typeface="Roboto Condensed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3A2BF2-9BDB-4F24-8100-EF907451EE7F}"/>
              </a:ext>
            </a:extLst>
          </p:cNvPr>
          <p:cNvSpPr txBox="1"/>
          <p:nvPr/>
        </p:nvSpPr>
        <p:spPr>
          <a:xfrm>
            <a:off x="2582465" y="142876"/>
            <a:ext cx="397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Breve </a:t>
            </a:r>
            <a:r>
              <a:rPr kumimoji="0" lang="it-IT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overview</a:t>
            </a: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dei dati</a:t>
            </a:r>
            <a:endParaRPr kumimoji="0" lang="it-IT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0859CD-99A9-4D1F-A2BD-F88A525E0959}"/>
              </a:ext>
            </a:extLst>
          </p:cNvPr>
          <p:cNvSpPr txBox="1"/>
          <p:nvPr/>
        </p:nvSpPr>
        <p:spPr>
          <a:xfrm>
            <a:off x="5664994" y="2078828"/>
            <a:ext cx="3286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dirty="0"/>
              <a:t>Matrice di correlazione fra le variabili presenti nel dataset</a:t>
            </a:r>
            <a:endParaRPr kumimoji="0" lang="it-IT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796BA3-1574-4336-86FA-BEB55C97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92" y="742950"/>
            <a:ext cx="4980923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56652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903</Words>
  <Application>Microsoft Office PowerPoint</Application>
  <PresentationFormat>Presentazione su schermo (16:9)</PresentationFormat>
  <Paragraphs>319</Paragraphs>
  <Slides>25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1" baseType="lpstr">
      <vt:lpstr>Arial</vt:lpstr>
      <vt:lpstr>Arvo</vt:lpstr>
      <vt:lpstr>Karla</vt:lpstr>
      <vt:lpstr>Roboto Condensed</vt:lpstr>
      <vt:lpstr>Roboto Condensed Light</vt:lpstr>
      <vt:lpstr>Salerio template</vt:lpstr>
      <vt:lpstr>Data Science Lab Virtual B - Fintech   Daniele Antonio Adduci / Davide Brinati</vt:lpstr>
      <vt:lpstr>AGENDA</vt:lpstr>
      <vt:lpstr>INTRODUZIONE</vt:lpstr>
      <vt:lpstr>Presentazione standard di PowerPoint</vt:lpstr>
      <vt:lpstr>DATASET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CLUSTERING</vt:lpstr>
      <vt:lpstr>APPROCCIO METODOLOGICO </vt:lpstr>
      <vt:lpstr>APPROCCIO METODOLOGICO </vt:lpstr>
      <vt:lpstr>Presentazione standard di PowerPoint</vt:lpstr>
      <vt:lpstr>APPROCCIO METODOLOGICO </vt:lpstr>
      <vt:lpstr>Presentazione standard di PowerPoint</vt:lpstr>
      <vt:lpstr>INTERPRETAZIONE</vt:lpstr>
      <vt:lpstr>Presentazione standard di PowerPoint</vt:lpstr>
      <vt:lpstr>Presentazione standard di PowerPoint</vt:lpstr>
      <vt:lpstr>Presentazione standard di PowerPoint</vt:lpstr>
      <vt:lpstr>APPROCCIO METODOLOGICO </vt:lpstr>
      <vt:lpstr>APPROCCIO METODOLOGICO </vt:lpstr>
      <vt:lpstr>Presentazione standard di PowerPoint</vt:lpstr>
      <vt:lpstr>Presentazione standard di PowerPoint</vt:lpstr>
      <vt:lpstr>INTERPRETAZIONE K-MEANS</vt:lpstr>
      <vt:lpstr>THANKS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 News Group Classification Text Mining and Search project   Davide Brinati / Camilla Scuffi / Andrea Seveso</dc:title>
  <cp:lastModifiedBy>Davide B</cp:lastModifiedBy>
  <cp:revision>118</cp:revision>
  <dcterms:modified xsi:type="dcterms:W3CDTF">2019-01-20T22:57:31Z</dcterms:modified>
</cp:coreProperties>
</file>